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70" r:id="rId5"/>
    <p:sldId id="271"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8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02"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C99534E-597A-4A7A-9BBF-DF6E61300A43}" type="datetimeFigureOut">
              <a:rPr lang="ru-RU" smtClean="0"/>
              <a:pPr/>
              <a:t>29.06.2020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890089-B7E7-4401-857D-FD8DF415ADE2}" type="slidenum">
              <a:rPr lang="ru-RU" smtClean="0"/>
              <a:pPr/>
              <a:t>‹#›</a:t>
            </a:fld>
            <a:endParaRPr lang="ru-RU"/>
          </a:p>
        </p:txBody>
      </p:sp>
    </p:spTree>
    <p:extLst>
      <p:ext uri="{BB962C8B-B14F-4D97-AF65-F5344CB8AC3E}">
        <p14:creationId xmlns:p14="http://schemas.microsoft.com/office/powerpoint/2010/main" xmlns="" val="2951870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99534E-597A-4A7A-9BBF-DF6E61300A43}" type="datetimeFigureOut">
              <a:rPr lang="ru-RU" smtClean="0"/>
              <a:pPr/>
              <a:t>29.06.2020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890089-B7E7-4401-857D-FD8DF415ADE2}" type="slidenum">
              <a:rPr lang="ru-RU" smtClean="0"/>
              <a:pPr/>
              <a:t>‹#›</a:t>
            </a:fld>
            <a:endParaRPr lang="ru-RU"/>
          </a:p>
        </p:txBody>
      </p:sp>
    </p:spTree>
    <p:extLst>
      <p:ext uri="{BB962C8B-B14F-4D97-AF65-F5344CB8AC3E}">
        <p14:creationId xmlns:p14="http://schemas.microsoft.com/office/powerpoint/2010/main" xmlns="" val="905217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99534E-597A-4A7A-9BBF-DF6E61300A43}" type="datetimeFigureOut">
              <a:rPr lang="ru-RU" smtClean="0"/>
              <a:pPr/>
              <a:t>29.06.2020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890089-B7E7-4401-857D-FD8DF415ADE2}"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25430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99534E-597A-4A7A-9BBF-DF6E61300A43}" type="datetimeFigureOut">
              <a:rPr lang="ru-RU" smtClean="0"/>
              <a:pPr/>
              <a:t>29.06.2020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890089-B7E7-4401-857D-FD8DF415ADE2}" type="slidenum">
              <a:rPr lang="ru-RU" smtClean="0"/>
              <a:pPr/>
              <a:t>‹#›</a:t>
            </a:fld>
            <a:endParaRPr lang="ru-RU"/>
          </a:p>
        </p:txBody>
      </p:sp>
    </p:spTree>
    <p:extLst>
      <p:ext uri="{BB962C8B-B14F-4D97-AF65-F5344CB8AC3E}">
        <p14:creationId xmlns:p14="http://schemas.microsoft.com/office/powerpoint/2010/main" xmlns="" val="2460053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99534E-597A-4A7A-9BBF-DF6E61300A43}" type="datetimeFigureOut">
              <a:rPr lang="ru-RU" smtClean="0"/>
              <a:pPr/>
              <a:t>29.06.2020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890089-B7E7-4401-857D-FD8DF415ADE2}"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637443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99534E-597A-4A7A-9BBF-DF6E61300A43}" type="datetimeFigureOut">
              <a:rPr lang="ru-RU" smtClean="0"/>
              <a:pPr/>
              <a:t>29.06.2020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890089-B7E7-4401-857D-FD8DF415ADE2}" type="slidenum">
              <a:rPr lang="ru-RU" smtClean="0"/>
              <a:pPr/>
              <a:t>‹#›</a:t>
            </a:fld>
            <a:endParaRPr lang="ru-RU"/>
          </a:p>
        </p:txBody>
      </p:sp>
    </p:spTree>
    <p:extLst>
      <p:ext uri="{BB962C8B-B14F-4D97-AF65-F5344CB8AC3E}">
        <p14:creationId xmlns:p14="http://schemas.microsoft.com/office/powerpoint/2010/main" xmlns="" val="3538619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99534E-597A-4A7A-9BBF-DF6E61300A43}" type="datetimeFigureOut">
              <a:rPr lang="ru-RU" smtClean="0"/>
              <a:pPr/>
              <a:t>29.06.2020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890089-B7E7-4401-857D-FD8DF415ADE2}" type="slidenum">
              <a:rPr lang="ru-RU" smtClean="0"/>
              <a:pPr/>
              <a:t>‹#›</a:t>
            </a:fld>
            <a:endParaRPr lang="ru-RU"/>
          </a:p>
        </p:txBody>
      </p:sp>
    </p:spTree>
    <p:extLst>
      <p:ext uri="{BB962C8B-B14F-4D97-AF65-F5344CB8AC3E}">
        <p14:creationId xmlns:p14="http://schemas.microsoft.com/office/powerpoint/2010/main" xmlns="" val="3979361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99534E-597A-4A7A-9BBF-DF6E61300A43}" type="datetimeFigureOut">
              <a:rPr lang="ru-RU" smtClean="0"/>
              <a:pPr/>
              <a:t>29.06.2020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890089-B7E7-4401-857D-FD8DF415ADE2}" type="slidenum">
              <a:rPr lang="ru-RU" smtClean="0"/>
              <a:pPr/>
              <a:t>‹#›</a:t>
            </a:fld>
            <a:endParaRPr lang="ru-RU"/>
          </a:p>
        </p:txBody>
      </p:sp>
    </p:spTree>
    <p:extLst>
      <p:ext uri="{BB962C8B-B14F-4D97-AF65-F5344CB8AC3E}">
        <p14:creationId xmlns:p14="http://schemas.microsoft.com/office/powerpoint/2010/main" xmlns="" val="2359140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99534E-597A-4A7A-9BBF-DF6E61300A43}" type="datetimeFigureOut">
              <a:rPr lang="ru-RU" smtClean="0"/>
              <a:pPr/>
              <a:t>29.06.2020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890089-B7E7-4401-857D-FD8DF415ADE2}" type="slidenum">
              <a:rPr lang="ru-RU" smtClean="0"/>
              <a:pPr/>
              <a:t>‹#›</a:t>
            </a:fld>
            <a:endParaRPr lang="ru-RU"/>
          </a:p>
        </p:txBody>
      </p:sp>
    </p:spTree>
    <p:extLst>
      <p:ext uri="{BB962C8B-B14F-4D97-AF65-F5344CB8AC3E}">
        <p14:creationId xmlns:p14="http://schemas.microsoft.com/office/powerpoint/2010/main" xmlns="" val="386855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99534E-597A-4A7A-9BBF-DF6E61300A43}" type="datetimeFigureOut">
              <a:rPr lang="ru-RU" smtClean="0"/>
              <a:pPr/>
              <a:t>29.06.2020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890089-B7E7-4401-857D-FD8DF415ADE2}" type="slidenum">
              <a:rPr lang="ru-RU" smtClean="0"/>
              <a:pPr/>
              <a:t>‹#›</a:t>
            </a:fld>
            <a:endParaRPr lang="ru-RU"/>
          </a:p>
        </p:txBody>
      </p:sp>
    </p:spTree>
    <p:extLst>
      <p:ext uri="{BB962C8B-B14F-4D97-AF65-F5344CB8AC3E}">
        <p14:creationId xmlns:p14="http://schemas.microsoft.com/office/powerpoint/2010/main" xmlns="" val="1089333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C99534E-597A-4A7A-9BBF-DF6E61300A43}" type="datetimeFigureOut">
              <a:rPr lang="ru-RU" smtClean="0"/>
              <a:pPr/>
              <a:t>29.06.2020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0890089-B7E7-4401-857D-FD8DF415ADE2}" type="slidenum">
              <a:rPr lang="ru-RU" smtClean="0"/>
              <a:pPr/>
              <a:t>‹#›</a:t>
            </a:fld>
            <a:endParaRPr lang="ru-RU"/>
          </a:p>
        </p:txBody>
      </p:sp>
    </p:spTree>
    <p:extLst>
      <p:ext uri="{BB962C8B-B14F-4D97-AF65-F5344CB8AC3E}">
        <p14:creationId xmlns:p14="http://schemas.microsoft.com/office/powerpoint/2010/main" xmlns="" val="1281912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C99534E-597A-4A7A-9BBF-DF6E61300A43}" type="datetimeFigureOut">
              <a:rPr lang="ru-RU" smtClean="0"/>
              <a:pPr/>
              <a:t>29.06.2020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0890089-B7E7-4401-857D-FD8DF415ADE2}" type="slidenum">
              <a:rPr lang="ru-RU" smtClean="0"/>
              <a:pPr/>
              <a:t>‹#›</a:t>
            </a:fld>
            <a:endParaRPr lang="ru-RU"/>
          </a:p>
        </p:txBody>
      </p:sp>
    </p:spTree>
    <p:extLst>
      <p:ext uri="{BB962C8B-B14F-4D97-AF65-F5344CB8AC3E}">
        <p14:creationId xmlns:p14="http://schemas.microsoft.com/office/powerpoint/2010/main" xmlns="" val="2196812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C99534E-597A-4A7A-9BBF-DF6E61300A43}" type="datetimeFigureOut">
              <a:rPr lang="ru-RU" smtClean="0"/>
              <a:pPr/>
              <a:t>29.06.2020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0890089-B7E7-4401-857D-FD8DF415ADE2}" type="slidenum">
              <a:rPr lang="ru-RU" smtClean="0"/>
              <a:pPr/>
              <a:t>‹#›</a:t>
            </a:fld>
            <a:endParaRPr lang="ru-RU"/>
          </a:p>
        </p:txBody>
      </p:sp>
    </p:spTree>
    <p:extLst>
      <p:ext uri="{BB962C8B-B14F-4D97-AF65-F5344CB8AC3E}">
        <p14:creationId xmlns:p14="http://schemas.microsoft.com/office/powerpoint/2010/main" xmlns="" val="318036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99534E-597A-4A7A-9BBF-DF6E61300A43}" type="datetimeFigureOut">
              <a:rPr lang="ru-RU" smtClean="0"/>
              <a:pPr/>
              <a:t>29.06.2020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0890089-B7E7-4401-857D-FD8DF415ADE2}" type="slidenum">
              <a:rPr lang="ru-RU" smtClean="0"/>
              <a:pPr/>
              <a:t>‹#›</a:t>
            </a:fld>
            <a:endParaRPr lang="ru-RU"/>
          </a:p>
        </p:txBody>
      </p:sp>
    </p:spTree>
    <p:extLst>
      <p:ext uri="{BB962C8B-B14F-4D97-AF65-F5344CB8AC3E}">
        <p14:creationId xmlns:p14="http://schemas.microsoft.com/office/powerpoint/2010/main" xmlns="" val="2924372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BC99534E-597A-4A7A-9BBF-DF6E61300A43}" type="datetimeFigureOut">
              <a:rPr lang="ru-RU" smtClean="0"/>
              <a:pPr/>
              <a:t>29.06.2020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0890089-B7E7-4401-857D-FD8DF415ADE2}" type="slidenum">
              <a:rPr lang="ru-RU" smtClean="0"/>
              <a:pPr/>
              <a:t>‹#›</a:t>
            </a:fld>
            <a:endParaRPr lang="ru-RU"/>
          </a:p>
        </p:txBody>
      </p:sp>
    </p:spTree>
    <p:extLst>
      <p:ext uri="{BB962C8B-B14F-4D97-AF65-F5344CB8AC3E}">
        <p14:creationId xmlns:p14="http://schemas.microsoft.com/office/powerpoint/2010/main" xmlns="" val="840828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C99534E-597A-4A7A-9BBF-DF6E61300A43}" type="datetimeFigureOut">
              <a:rPr lang="ru-RU" smtClean="0"/>
              <a:pPr/>
              <a:t>29.06.2020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0890089-B7E7-4401-857D-FD8DF415ADE2}" type="slidenum">
              <a:rPr lang="ru-RU" smtClean="0"/>
              <a:pPr/>
              <a:t>‹#›</a:t>
            </a:fld>
            <a:endParaRPr lang="ru-RU"/>
          </a:p>
        </p:txBody>
      </p:sp>
    </p:spTree>
    <p:extLst>
      <p:ext uri="{BB962C8B-B14F-4D97-AF65-F5344CB8AC3E}">
        <p14:creationId xmlns:p14="http://schemas.microsoft.com/office/powerpoint/2010/main" xmlns="" val="2776868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C99534E-597A-4A7A-9BBF-DF6E61300A43}" type="datetimeFigureOut">
              <a:rPr lang="ru-RU" smtClean="0"/>
              <a:pPr/>
              <a:t>29.06.2020</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0890089-B7E7-4401-857D-FD8DF415ADE2}" type="slidenum">
              <a:rPr lang="ru-RU" smtClean="0"/>
              <a:pPr/>
              <a:t>‹#›</a:t>
            </a:fld>
            <a:endParaRPr lang="ru-RU"/>
          </a:p>
        </p:txBody>
      </p:sp>
    </p:spTree>
    <p:extLst>
      <p:ext uri="{BB962C8B-B14F-4D97-AF65-F5344CB8AC3E}">
        <p14:creationId xmlns:p14="http://schemas.microsoft.com/office/powerpoint/2010/main" xmlns="" val="4198272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077072"/>
            <a:ext cx="6840760" cy="1584176"/>
          </a:xfrm>
        </p:spPr>
        <p:txBody>
          <a:bodyPr>
            <a:normAutofit fontScale="90000"/>
          </a:bodyPr>
          <a:lstStyle/>
          <a:p>
            <a:r>
              <a:rPr lang="ru-RU" sz="4400" dirty="0" smtClean="0"/>
              <a:t/>
            </a:r>
            <a:br>
              <a:rPr lang="ru-RU" sz="4400" dirty="0" smtClean="0"/>
            </a:br>
            <a:r>
              <a:rPr lang="ru-RU" sz="4400" dirty="0"/>
              <a:t>ЧТО ВОЛНУЕТ РОДИТЕЛЕЙ В ВОСПИТАНИИ РЕБЕНКА ОТ РОЖДЕНИЯ ДО ШЕСТИ ЛЕТ (ОТВЕТЫ НА ВОПРОСЫ РОДИТЕЛЕЙ)</a:t>
            </a:r>
            <a:r>
              <a:rPr lang="ru-RU" dirty="0" smtClean="0"/>
              <a:t/>
            </a:r>
            <a:br>
              <a:rPr lang="ru-RU" dirty="0" smtClean="0"/>
            </a:br>
            <a:endParaRPr lang="ru-RU" dirty="0"/>
          </a:p>
        </p:txBody>
      </p:sp>
      <p:sp>
        <p:nvSpPr>
          <p:cNvPr id="3" name="Подзаголовок 2"/>
          <p:cNvSpPr>
            <a:spLocks noGrp="1"/>
          </p:cNvSpPr>
          <p:nvPr>
            <p:ph type="subTitle" idx="1"/>
          </p:nvPr>
        </p:nvSpPr>
        <p:spPr>
          <a:xfrm>
            <a:off x="539552" y="5517232"/>
            <a:ext cx="2016224" cy="936104"/>
          </a:xfrm>
        </p:spPr>
        <p:style>
          <a:lnRef idx="2">
            <a:schemeClr val="accent2"/>
          </a:lnRef>
          <a:fillRef idx="1">
            <a:schemeClr val="lt1"/>
          </a:fillRef>
          <a:effectRef idx="0">
            <a:schemeClr val="accent2"/>
          </a:effectRef>
          <a:fontRef idx="minor">
            <a:schemeClr val="dk1"/>
          </a:fontRef>
        </p:style>
        <p:txBody>
          <a:bodyPr>
            <a:noAutofit/>
          </a:bodyPr>
          <a:lstStyle/>
          <a:p>
            <a:pPr algn="l">
              <a:spcBef>
                <a:spcPts val="0"/>
              </a:spcBef>
            </a:pPr>
            <a:r>
              <a:rPr lang="ru-RU" sz="1800" dirty="0">
                <a:solidFill>
                  <a:srgbClr val="002060"/>
                </a:solidFill>
                <a:effectLst/>
                <a:latin typeface="Times New Roman" pitchFamily="18" charset="0"/>
                <a:cs typeface="Times New Roman" pitchFamily="18" charset="0"/>
              </a:rPr>
              <a:t>Подготовила</a:t>
            </a:r>
          </a:p>
          <a:p>
            <a:pPr algn="l">
              <a:spcBef>
                <a:spcPts val="0"/>
              </a:spcBef>
            </a:pPr>
            <a:r>
              <a:rPr lang="ru-RU" sz="1800" dirty="0">
                <a:solidFill>
                  <a:srgbClr val="002060"/>
                </a:solidFill>
                <a:effectLst/>
                <a:latin typeface="Times New Roman" pitchFamily="18" charset="0"/>
                <a:cs typeface="Times New Roman" pitchFamily="18" charset="0"/>
              </a:rPr>
              <a:t>педагог-психолог</a:t>
            </a:r>
          </a:p>
          <a:p>
            <a:pPr algn="l">
              <a:spcBef>
                <a:spcPts val="0"/>
              </a:spcBef>
            </a:pPr>
            <a:r>
              <a:rPr lang="ru-RU" sz="1800" dirty="0" smtClean="0">
                <a:solidFill>
                  <a:srgbClr val="002060"/>
                </a:solidFill>
                <a:effectLst/>
                <a:latin typeface="Times New Roman" pitchFamily="18" charset="0"/>
                <a:cs typeface="Times New Roman" pitchFamily="18" charset="0"/>
              </a:rPr>
              <a:t>Дыбенко А.А.</a:t>
            </a:r>
            <a:endParaRPr lang="ru-RU" sz="1800" dirty="0">
              <a:solidFill>
                <a:srgbClr val="002060"/>
              </a:solidFill>
              <a:effectLst/>
              <a:latin typeface="Times New Roman" pitchFamily="18" charset="0"/>
              <a:cs typeface="Times New Roman" pitchFamily="18" charset="0"/>
            </a:endParaRPr>
          </a:p>
        </p:txBody>
      </p:sp>
      <p:sp>
        <p:nvSpPr>
          <p:cNvPr id="6" name="Подзаголовок 2"/>
          <p:cNvSpPr txBox="1">
            <a:spLocks/>
          </p:cNvSpPr>
          <p:nvPr/>
        </p:nvSpPr>
        <p:spPr>
          <a:xfrm>
            <a:off x="1115616" y="116632"/>
            <a:ext cx="5976664" cy="720079"/>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92500" lnSpcReduction="10000"/>
          </a:bodyPr>
          <a:lstStyle>
            <a:lvl1pPr marL="0" indent="0" algn="ctr" defTabSz="914400" rtl="0" eaLnBrk="1" latinLnBrk="0" hangingPunct="1">
              <a:spcBef>
                <a:spcPct val="20000"/>
              </a:spcBef>
              <a:buFontTx/>
              <a:buNone/>
              <a:defRPr sz="32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ea typeface="+mn-ea"/>
                <a:cs typeface="+mn-cs"/>
              </a:defRPr>
            </a:lvl1pPr>
            <a:lvl2pPr marL="457200" indent="0" algn="ctr" defTabSz="914400" rtl="0" eaLnBrk="1" latinLnBrk="0" hangingPunct="1">
              <a:spcBef>
                <a:spcPct val="20000"/>
              </a:spcBef>
              <a:buFontTx/>
              <a:buNone/>
              <a:defRPr sz="2800" kern="1200">
                <a:solidFill>
                  <a:schemeClr val="tx1">
                    <a:tint val="75000"/>
                  </a:schemeClr>
                </a:solidFill>
                <a:latin typeface="Constantia" pitchFamily="18" charset="0"/>
                <a:ea typeface="+mn-ea"/>
                <a:cs typeface="+mn-cs"/>
              </a:defRPr>
            </a:lvl2pPr>
            <a:lvl3pPr marL="914400" indent="0" algn="ctr" defTabSz="914400" rtl="0" eaLnBrk="1" latinLnBrk="0" hangingPunct="1">
              <a:spcBef>
                <a:spcPct val="20000"/>
              </a:spcBef>
              <a:buFontTx/>
              <a:buNone/>
              <a:defRPr sz="2400" kern="1200">
                <a:solidFill>
                  <a:schemeClr val="tx1">
                    <a:tint val="75000"/>
                  </a:schemeClr>
                </a:solidFill>
                <a:latin typeface="Constantia" pitchFamily="18" charset="0"/>
                <a:ea typeface="+mn-ea"/>
                <a:cs typeface="+mn-cs"/>
              </a:defRPr>
            </a:lvl3pPr>
            <a:lvl4pPr marL="1371600" indent="0" algn="ctr" defTabSz="914400" rtl="0" eaLnBrk="1" latinLnBrk="0" hangingPunct="1">
              <a:spcBef>
                <a:spcPct val="20000"/>
              </a:spcBef>
              <a:buFontTx/>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Tx/>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10000"/>
              </a:lnSpc>
              <a:spcBef>
                <a:spcPts val="0"/>
              </a:spcBef>
            </a:pPr>
            <a:r>
              <a:rPr lang="ru-RU" sz="1400" b="0" dirty="0" smtClean="0">
                <a:solidFill>
                  <a:srgbClr val="C00000"/>
                </a:solidFill>
                <a:effectLst/>
                <a:latin typeface="Times New Roman" pitchFamily="18" charset="0"/>
                <a:cs typeface="Times New Roman" pitchFamily="18" charset="0"/>
              </a:rPr>
              <a:t>МУНИЦИПАЛЬНОЕ БЮДЖЕТНОЕ ДОШКОЛЬНОЕ ОБРАЗОВАТЕЛЬНОЕ УЧРЕЖДЕНИЕ</a:t>
            </a:r>
          </a:p>
          <a:p>
            <a:pPr>
              <a:lnSpc>
                <a:spcPct val="110000"/>
              </a:lnSpc>
              <a:spcBef>
                <a:spcPts val="0"/>
              </a:spcBef>
            </a:pPr>
            <a:r>
              <a:rPr lang="ru-RU" sz="1400" b="0" dirty="0" smtClean="0">
                <a:solidFill>
                  <a:srgbClr val="C00000"/>
                </a:solidFill>
                <a:effectLst/>
                <a:latin typeface="Times New Roman" pitchFamily="18" charset="0"/>
                <a:cs typeface="Times New Roman" pitchFamily="18" charset="0"/>
              </a:rPr>
              <a:t> «ДЕТСКИЙ САД №14 «ОЛЕНЕНОК»</a:t>
            </a:r>
            <a:endParaRPr lang="ru-RU" sz="1400" b="0" dirty="0">
              <a:solidFill>
                <a:srgbClr val="C0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a:t>
            </a:r>
            <a:r>
              <a:rPr lang="ru-RU" dirty="0"/>
              <a:t>НАКАЗЫВАТЬ РЕБЕНКА?</a:t>
            </a:r>
          </a:p>
        </p:txBody>
      </p:sp>
      <p:sp>
        <p:nvSpPr>
          <p:cNvPr id="3" name="Объект 2"/>
          <p:cNvSpPr>
            <a:spLocks noGrp="1"/>
          </p:cNvSpPr>
          <p:nvPr>
            <p:ph idx="1"/>
          </p:nvPr>
        </p:nvSpPr>
        <p:spPr>
          <a:xfrm>
            <a:off x="395536" y="1700808"/>
            <a:ext cx="6347714" cy="3880773"/>
          </a:xfrm>
        </p:spPr>
        <p:txBody>
          <a:bodyPr>
            <a:normAutofit lnSpcReduction="10000"/>
          </a:bodyPr>
          <a:lstStyle/>
          <a:p>
            <a:r>
              <a:rPr lang="ru-RU" dirty="0"/>
              <a:t>Шлепать ребенка можно, только пока он еще мал. Примерно в два-три года у ребенка развивается чувство собственного достоинства, его "Я", и тогда он готов противостоять любым попыткам взрослых как-то обуздать его. Он больше не слушается родителей, и чем больше его ругают и наказывают, тем более непослушным и капризным он становится, и тем сильнее раздражаются родители. Чтобы избежать этого, есть только один выход - воспитывать и приучать ребенка к дисциплине, пока ему еще нет года, до того, как в нем проявится его "Я". Наказанием для ребенка будет лишение его чего-нибудь приятного (сладостей, похода за интересными покупками и др.).</a:t>
            </a:r>
          </a:p>
        </p:txBody>
      </p:sp>
    </p:spTree>
    <p:extLst>
      <p:ext uri="{BB962C8B-B14F-4D97-AF65-F5344CB8AC3E}">
        <p14:creationId xmlns:p14="http://schemas.microsoft.com/office/powerpoint/2010/main" xmlns="" val="2153236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ЧТО </a:t>
            </a:r>
            <a:r>
              <a:rPr lang="ru-RU" dirty="0"/>
              <a:t>ЛУЧШЕ: ХВАЛИТЬ РЕБЕНКА ИЛИ КРИТИКОВАТЬ?</a:t>
            </a:r>
          </a:p>
        </p:txBody>
      </p:sp>
      <p:sp>
        <p:nvSpPr>
          <p:cNvPr id="3" name="Объект 2"/>
          <p:cNvSpPr>
            <a:spLocks noGrp="1"/>
          </p:cNvSpPr>
          <p:nvPr>
            <p:ph idx="1"/>
          </p:nvPr>
        </p:nvSpPr>
        <p:spPr/>
        <p:txBody>
          <a:bodyPr/>
          <a:lstStyle/>
          <a:p>
            <a:pPr marL="457200" algn="just"/>
            <a:r>
              <a:rPr lang="ru-RU" dirty="0">
                <a:latin typeface="Times New Roman" panose="02020603050405020304" pitchFamily="18" charset="0"/>
                <a:ea typeface="Times New Roman" panose="02020603050405020304" pitchFamily="18" charset="0"/>
              </a:rPr>
              <a:t>Ребенка лучше похвалить, чем отругать. Есть два общепризнанных метода воспитания - поощрение и наказание, которыми нужно пользоваться очень осторожно. Наказание, например, может вызвать у ребенка противоположную реакцию - открытого неповиновения. Поэтому по крайней мере необходимо объяснить ребенку, за что конкретно он наказывается.</a:t>
            </a:r>
          </a:p>
          <a:p>
            <a:endParaRPr lang="ru-RU" dirty="0"/>
          </a:p>
        </p:txBody>
      </p:sp>
    </p:spTree>
    <p:extLst>
      <p:ext uri="{BB962C8B-B14F-4D97-AF65-F5344CB8AC3E}">
        <p14:creationId xmlns:p14="http://schemas.microsoft.com/office/powerpoint/2010/main" xmlns="" val="720616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marL="342900" lvl="0" indent="-342900">
              <a:spcAft>
                <a:spcPts val="0"/>
              </a:spcAft>
              <a:tabLst>
                <a:tab pos="457200" algn="l"/>
              </a:tabLst>
            </a:pPr>
            <a:r>
              <a:rPr lang="ru-RU" sz="2400" dirty="0">
                <a:latin typeface="Times New Roman" panose="02020603050405020304" pitchFamily="18" charset="0"/>
                <a:ea typeface="Times New Roman" panose="02020603050405020304" pitchFamily="18" charset="0"/>
              </a:rPr>
              <a:t>ПОЧЕМУ РЕБЕНОК ТРЕБУЕТ, ЧТОБЫ ЕМУ ЧИТАЛИ ОДНУ И ТУ ЖЕ КНИГУ ПО МНОГУ РАЗ ПОДРЯД?</a:t>
            </a:r>
            <a:br>
              <a:rPr lang="ru-RU" sz="2400" dirty="0">
                <a:latin typeface="Times New Roman" panose="02020603050405020304" pitchFamily="18" charset="0"/>
                <a:ea typeface="Times New Roman" panose="02020603050405020304" pitchFamily="18" charset="0"/>
              </a:rPr>
            </a:br>
            <a:endParaRPr lang="ru-RU" sz="2400" dirty="0"/>
          </a:p>
        </p:txBody>
      </p:sp>
      <p:sp>
        <p:nvSpPr>
          <p:cNvPr id="3" name="Объект 2"/>
          <p:cNvSpPr>
            <a:spLocks noGrp="1"/>
          </p:cNvSpPr>
          <p:nvPr>
            <p:ph idx="1"/>
          </p:nvPr>
        </p:nvSpPr>
        <p:spPr>
          <a:xfrm>
            <a:off x="0" y="1772816"/>
            <a:ext cx="7524328" cy="4680520"/>
          </a:xfrm>
        </p:spPr>
        <p:txBody>
          <a:bodyPr>
            <a:normAutofit lnSpcReduction="10000"/>
          </a:bodyPr>
          <a:lstStyle/>
          <a:p>
            <a:pPr marL="457200" algn="just"/>
            <a:r>
              <a:rPr lang="ru-RU" dirty="0">
                <a:latin typeface="Times New Roman" panose="02020603050405020304" pitchFamily="18" charset="0"/>
                <a:ea typeface="Times New Roman" panose="02020603050405020304" pitchFamily="18" charset="0"/>
              </a:rPr>
              <a:t>Дети часто заставляют родителей рассказывать многократно одну и ту же сказку или читать одну и ту же книгу. Часто родителей это раздражает. Повторение очень важно для тех связей, которые формируются в мозгу ребенка. Повторение желательно не только потому, что ребенку оно не может наскучить, но главным образом в силу того, что младенчество - лучшее время для усвоения информации, определяющее всю его последующую интеллектуальную жизнь. Запоминая стихи и песенки при многочисленном повторении, ребенок начинает отдавать предпочтение какой-то одной истории, продолжая задавать свои бесконечные вопросы, связанные с ее содержанием. Он запоминает полюбившуюся ему сказку наизусть и на ее материале до какой-то поры удовлетворяет свое любопытство о мире. Любопытство рождает интерес, воля стимулируется интересом и в свою очередь побуждает к дальнейшему развитию. Повторяя, ребенок тренирует свою память. Способности ребенка к запоминанию нужно тренировать, пока он находит удовольствие в повторении. </a:t>
            </a:r>
          </a:p>
          <a:p>
            <a:endParaRPr lang="ru-RU" dirty="0"/>
          </a:p>
        </p:txBody>
      </p:sp>
    </p:spTree>
    <p:extLst>
      <p:ext uri="{BB962C8B-B14F-4D97-AF65-F5344CB8AC3E}">
        <p14:creationId xmlns:p14="http://schemas.microsoft.com/office/powerpoint/2010/main" xmlns="" val="2194946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342900" lvl="0" indent="-342900">
              <a:spcAft>
                <a:spcPts val="0"/>
              </a:spcAft>
              <a:tabLst>
                <a:tab pos="457200" algn="l"/>
              </a:tabLst>
            </a:pPr>
            <a:r>
              <a:rPr lang="ru-RU" dirty="0">
                <a:latin typeface="Times New Roman" panose="02020603050405020304" pitchFamily="18" charset="0"/>
                <a:ea typeface="Times New Roman" panose="02020603050405020304" pitchFamily="18" charset="0"/>
              </a:rPr>
              <a:t>КАК БОРОТЬСЯ С ДЕТСКИМИ СТРАХАМИ?</a:t>
            </a:r>
            <a:br>
              <a:rPr lang="ru-RU" dirty="0">
                <a:latin typeface="Times New Roman" panose="02020603050405020304" pitchFamily="18" charset="0"/>
                <a:ea typeface="Times New Roman" panose="02020603050405020304" pitchFamily="18" charset="0"/>
              </a:rPr>
            </a:br>
            <a:endParaRPr lang="ru-RU" dirty="0"/>
          </a:p>
        </p:txBody>
      </p:sp>
      <p:sp>
        <p:nvSpPr>
          <p:cNvPr id="3" name="Объект 2"/>
          <p:cNvSpPr>
            <a:spLocks noGrp="1"/>
          </p:cNvSpPr>
          <p:nvPr>
            <p:ph idx="1"/>
          </p:nvPr>
        </p:nvSpPr>
        <p:spPr/>
        <p:txBody>
          <a:bodyPr/>
          <a:lstStyle/>
          <a:p>
            <a:r>
              <a:rPr lang="ru-RU" dirty="0"/>
              <a:t>У ребенка до шестилетнего возраста часто проявляются различные страхи. Для каждого возрастного периода есть свои характерные страхи. От рождения до шести месяцев:</a:t>
            </a:r>
          </a:p>
          <a:p>
            <a:r>
              <a:rPr lang="ru-RU" dirty="0" smtClean="0"/>
              <a:t>О любой </a:t>
            </a:r>
            <a:r>
              <a:rPr lang="ru-RU" dirty="0"/>
              <a:t>громкий и неожиданный звук или шум;</a:t>
            </a:r>
          </a:p>
          <a:p>
            <a:r>
              <a:rPr lang="en-US" dirty="0" smtClean="0"/>
              <a:t>O</a:t>
            </a:r>
            <a:r>
              <a:rPr lang="ru-RU" dirty="0" smtClean="0"/>
              <a:t> любое </a:t>
            </a:r>
            <a:r>
              <a:rPr lang="ru-RU" dirty="0"/>
              <a:t>быстрое движение со стороны другого человека;</a:t>
            </a:r>
          </a:p>
          <a:p>
            <a:r>
              <a:rPr lang="en-US" dirty="0" smtClean="0"/>
              <a:t>O</a:t>
            </a:r>
            <a:r>
              <a:rPr lang="ru-RU" dirty="0" smtClean="0"/>
              <a:t> падение</a:t>
            </a:r>
            <a:r>
              <a:rPr lang="ru-RU" dirty="0"/>
              <a:t>, в том числе из рук взрослого;</a:t>
            </a:r>
          </a:p>
          <a:p>
            <a:r>
              <a:rPr lang="en-US" dirty="0" smtClean="0"/>
              <a:t>O</a:t>
            </a:r>
            <a:r>
              <a:rPr lang="ru-RU" dirty="0" smtClean="0"/>
              <a:t> общая </a:t>
            </a:r>
            <a:r>
              <a:rPr lang="ru-RU" dirty="0"/>
              <a:t>потеря поддержки.</a:t>
            </a:r>
          </a:p>
          <a:p>
            <a:endParaRPr lang="ru-RU" dirty="0"/>
          </a:p>
        </p:txBody>
      </p:sp>
    </p:spTree>
    <p:extLst>
      <p:ext uri="{BB962C8B-B14F-4D97-AF65-F5344CB8AC3E}">
        <p14:creationId xmlns:p14="http://schemas.microsoft.com/office/powerpoint/2010/main" xmlns="" val="267050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76672"/>
            <a:ext cx="7056784" cy="6192688"/>
          </a:xfrm>
        </p:spPr>
        <p:txBody>
          <a:bodyPr>
            <a:normAutofit fontScale="92500" lnSpcReduction="20000"/>
          </a:bodyPr>
          <a:lstStyle/>
          <a:p>
            <a:r>
              <a:rPr lang="ru-RU" dirty="0"/>
              <a:t>Семь месяцев - один год:</a:t>
            </a:r>
          </a:p>
          <a:p>
            <a:pPr lvl="1"/>
            <a:r>
              <a:rPr lang="ru-RU" dirty="0"/>
              <a:t>определенные громкие звуки;</a:t>
            </a:r>
          </a:p>
          <a:p>
            <a:pPr lvl="1"/>
            <a:r>
              <a:rPr lang="ru-RU" dirty="0"/>
              <a:t>любые незнакомые люди;</a:t>
            </a:r>
          </a:p>
          <a:p>
            <a:pPr lvl="1"/>
            <a:r>
              <a:rPr lang="ru-RU" dirty="0"/>
              <a:t>раздевание, переодевание и смена обстановки;</a:t>
            </a:r>
          </a:p>
          <a:p>
            <a:pPr lvl="1"/>
            <a:r>
              <a:rPr lang="ru-RU" dirty="0"/>
              <a:t>высота</a:t>
            </a:r>
            <a:r>
              <a:rPr lang="ru-RU" dirty="0" smtClean="0"/>
              <a:t>.</a:t>
            </a:r>
          </a:p>
          <a:p>
            <a:pPr marL="457200" algn="just"/>
            <a:r>
              <a:rPr lang="ru-RU" dirty="0">
                <a:latin typeface="Times New Roman" panose="02020603050405020304" pitchFamily="18" charset="0"/>
                <a:ea typeface="Times New Roman" panose="02020603050405020304" pitchFamily="18" charset="0"/>
              </a:rPr>
              <a:t>От одного до двух лет:</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определенные громкие звуки;</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разлука с родителями;</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любые незнакомые люди;</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засыпание и сон;</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травма.</a:t>
            </a:r>
          </a:p>
          <a:p>
            <a:pPr marL="457200" algn="just"/>
            <a:r>
              <a:rPr lang="ru-RU" dirty="0">
                <a:latin typeface="Times New Roman" panose="02020603050405020304" pitchFamily="18" charset="0"/>
                <a:ea typeface="Times New Roman" panose="02020603050405020304" pitchFamily="18" charset="0"/>
              </a:rPr>
              <a:t>Два-два с половиной года:</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определенные громкие звуки;</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разлука с родителями;</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незнакомые ровесники;</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ночные кошмары;</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изменения в окружающей обстановке (перестановка мебели, переезд и др.);</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плохая погода (особенно гром и молнии).</a:t>
            </a:r>
          </a:p>
          <a:p>
            <a:pPr marL="457200" lvl="1" indent="0">
              <a:buNone/>
            </a:pPr>
            <a:endParaRPr lang="ru-RU" dirty="0"/>
          </a:p>
        </p:txBody>
      </p:sp>
    </p:spTree>
    <p:extLst>
      <p:ext uri="{BB962C8B-B14F-4D97-AF65-F5344CB8AC3E}">
        <p14:creationId xmlns:p14="http://schemas.microsoft.com/office/powerpoint/2010/main" xmlns="" val="2067432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76672"/>
            <a:ext cx="6561777" cy="5564691"/>
          </a:xfrm>
        </p:spPr>
        <p:txBody>
          <a:bodyPr/>
          <a:lstStyle/>
          <a:p>
            <a:pPr marL="457200" algn="just"/>
            <a:r>
              <a:rPr lang="ru-RU" dirty="0">
                <a:latin typeface="Times New Roman" panose="02020603050405020304" pitchFamily="18" charset="0"/>
                <a:ea typeface="Times New Roman" panose="02020603050405020304" pitchFamily="18" charset="0"/>
              </a:rPr>
              <a:t>От двух до трех лет:</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большие, непонятные и угрожающие на вид объекты;</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незнакомые сверстники;</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неожиданные события, изменения в укладе жизни;</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исчезновение или передвижение внешних объектов;</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ночные кошмары.</a:t>
            </a:r>
          </a:p>
          <a:p>
            <a:pPr marL="457200" algn="just"/>
            <a:r>
              <a:rPr lang="ru-RU" dirty="0">
                <a:latin typeface="Times New Roman" panose="02020603050405020304" pitchFamily="18" charset="0"/>
                <a:ea typeface="Times New Roman" panose="02020603050405020304" pitchFamily="18" charset="0"/>
              </a:rPr>
              <a:t>От трех до шести лет:</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одиночество;</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незнакомые люди;</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наказание со стороны родителей;</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сказочные персонажи (Баба Яга, Кощей,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Бармалей</a:t>
            </a:r>
            <a:r>
              <a:rPr lang="ru-RU" dirty="0">
                <a:latin typeface="Times New Roman" panose="02020603050405020304" pitchFamily="18" charset="0"/>
                <a:ea typeface="Times New Roman" panose="02020603050405020304" pitchFamily="18" charset="0"/>
                <a:cs typeface="Times New Roman" panose="02020603050405020304" pitchFamily="18" charset="0"/>
              </a:rPr>
              <a:t>, Змей Горыныч);</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природные стихии (ураган, наводнение, землетрясение);</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ночные кошмары;</a:t>
            </a:r>
          </a:p>
          <a:p>
            <a:pPr lvl="1" algn="just">
              <a:buSzPts val="1000"/>
              <a:buFont typeface="Courier New" panose="02070309020205020404" pitchFamily="49" charset="0"/>
              <a:buChar char="o"/>
              <a:tabLst>
                <a:tab pos="9144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животные.</a:t>
            </a:r>
          </a:p>
          <a:p>
            <a:endParaRPr lang="ru-RU" dirty="0"/>
          </a:p>
        </p:txBody>
      </p:sp>
    </p:spTree>
    <p:extLst>
      <p:ext uri="{BB962C8B-B14F-4D97-AF65-F5344CB8AC3E}">
        <p14:creationId xmlns:p14="http://schemas.microsoft.com/office/powerpoint/2010/main" xmlns="" val="2489539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332656"/>
            <a:ext cx="6912768" cy="6264696"/>
          </a:xfrm>
        </p:spPr>
        <p:txBody>
          <a:bodyPr>
            <a:normAutofit fontScale="92500" lnSpcReduction="20000"/>
          </a:bodyPr>
          <a:lstStyle/>
          <a:p>
            <a:pPr marL="457200" algn="just"/>
            <a:r>
              <a:rPr lang="ru-RU" dirty="0">
                <a:latin typeface="Times New Roman" panose="02020603050405020304" pitchFamily="18" charset="0"/>
                <a:ea typeface="Times New Roman" panose="02020603050405020304" pitchFamily="18" charset="0"/>
              </a:rPr>
              <a:t>Страхи могут быть нормальные, возрастные и патологические. Если какой-то страх владеет ребенком более месяца или мешает ему вести нормальную жизнь, нужно задуматься о помощи. Так же будет уместна консультация специалиста, не является ли чувство страха причиной таких физических симптомов, как быстрое сердцебиение, головокружение, головная боль, тошнота или недержание мочи. Если же речь идет о нормальных страхах, то, как правило, дети быстро вырастают из них, при правильном отношении родителей</a:t>
            </a:r>
            <a:r>
              <a:rPr lang="ru-RU" dirty="0" smtClean="0">
                <a:latin typeface="Times New Roman" panose="02020603050405020304" pitchFamily="18" charset="0"/>
                <a:ea typeface="Times New Roman" panose="02020603050405020304" pitchFamily="18" charset="0"/>
              </a:rPr>
              <a:t>:</a:t>
            </a:r>
            <a:endParaRPr lang="ru-RU" dirty="0"/>
          </a:p>
          <a:p>
            <a:pPr lvl="1"/>
            <a:r>
              <a:rPr lang="ru-RU" dirty="0"/>
              <a:t>спокойное сопереживание (нельзя дразнить, стыдить, пугать и т.д.);</a:t>
            </a:r>
          </a:p>
          <a:p>
            <a:pPr lvl="1"/>
            <a:r>
              <a:rPr lang="ru-RU" dirty="0"/>
              <a:t>обсуждение страхов с ребенком (чем больше ребенок говорит о своем страхе, тем скорее он его преодолеет);</a:t>
            </a:r>
          </a:p>
          <a:p>
            <a:pPr lvl="1"/>
            <a:r>
              <a:rPr lang="ru-RU" dirty="0"/>
              <a:t>анализ своих снов и действий (ненамеренно вы можете передавать ребенку свои волнения и тревоги);</a:t>
            </a:r>
          </a:p>
          <a:p>
            <a:pPr lvl="1"/>
            <a:r>
              <a:rPr lang="ru-RU" dirty="0"/>
              <a:t>предвосхищение потенциально страшных ситуаций (не окружайте ребенка избыточной защитой, но сделайте так, чтобы по возможности снизить степень неприятных воздействий);</a:t>
            </a:r>
          </a:p>
          <a:p>
            <a:pPr lvl="1"/>
            <a:r>
              <a:rPr lang="ru-RU" dirty="0"/>
              <a:t>постепенное, ступенчатое привыкание к страху (Например, если ребенок боится собак, понаблюдайте вместе за игрой щенков. Попросите знакомого, имеющего маленькую собаку, вместе с вами и вашим ребенком погулять с ней. Если все пройдет хорошо, вы можете предпринять следующий шаг: дайте ребенку возможность в вашем присутствии провести некоторое время со взрослой собакой, пока вы могли бы научить его приемам поведения в такой обстановке).</a:t>
            </a:r>
          </a:p>
          <a:p>
            <a:endParaRPr lang="ru-RU" dirty="0"/>
          </a:p>
        </p:txBody>
      </p:sp>
    </p:spTree>
    <p:extLst>
      <p:ext uri="{BB962C8B-B14F-4D97-AF65-F5344CB8AC3E}">
        <p14:creationId xmlns:p14="http://schemas.microsoft.com/office/powerpoint/2010/main" xmlns="" val="612969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ЛИТЕРАТУРА</a:t>
            </a:r>
          </a:p>
        </p:txBody>
      </p:sp>
      <p:sp>
        <p:nvSpPr>
          <p:cNvPr id="3" name="Объект 2"/>
          <p:cNvSpPr>
            <a:spLocks noGrp="1"/>
          </p:cNvSpPr>
          <p:nvPr>
            <p:ph idx="1"/>
          </p:nvPr>
        </p:nvSpPr>
        <p:spPr/>
        <p:txBody>
          <a:bodyPr/>
          <a:lstStyle/>
          <a:p>
            <a:r>
              <a:rPr lang="ru-RU" dirty="0"/>
              <a:t>М.Н. Ильина. Развитие ребенка с 1-го дня жизни до 6-ти лет. СПб., 2001.</a:t>
            </a:r>
          </a:p>
        </p:txBody>
      </p:sp>
    </p:spTree>
    <p:extLst>
      <p:ext uri="{BB962C8B-B14F-4D97-AF65-F5344CB8AC3E}">
        <p14:creationId xmlns:p14="http://schemas.microsoft.com/office/powerpoint/2010/main" xmlns="" val="271579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636912"/>
            <a:ext cx="7190624" cy="1143000"/>
          </a:xfrm>
        </p:spPr>
        <p:txBody>
          <a:bodyPr>
            <a:normAutofit/>
          </a:bodyPr>
          <a:lstStyle/>
          <a:p>
            <a:r>
              <a:rPr lang="ru-RU" dirty="0" smtClean="0"/>
              <a:t>СПАСИБО ЗА ВНИМАНИЕ!</a:t>
            </a:r>
            <a:endParaRPr lang="ru-RU" dirty="0"/>
          </a:p>
        </p:txBody>
      </p:sp>
    </p:spTree>
    <p:extLst>
      <p:ext uri="{BB962C8B-B14F-4D97-AF65-F5344CB8AC3E}">
        <p14:creationId xmlns:p14="http://schemas.microsoft.com/office/powerpoint/2010/main" xmlns="" val="3905985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3101195" y="4256108"/>
            <a:ext cx="3631045" cy="2602437"/>
          </a:xfrm>
          <a:prstGeom prst="rect">
            <a:avLst/>
          </a:prstGeom>
        </p:spPr>
      </p:pic>
      <p:sp>
        <p:nvSpPr>
          <p:cNvPr id="2" name="TextBox 1"/>
          <p:cNvSpPr txBox="1"/>
          <p:nvPr/>
        </p:nvSpPr>
        <p:spPr>
          <a:xfrm>
            <a:off x="443012" y="2204864"/>
            <a:ext cx="6552728" cy="2308324"/>
          </a:xfrm>
          <a:prstGeom prst="rect">
            <a:avLst/>
          </a:prstGeom>
          <a:noFill/>
        </p:spPr>
        <p:txBody>
          <a:bodyPr wrap="square" rtlCol="0">
            <a:spAutoFit/>
          </a:bodyPr>
          <a:lstStyle/>
          <a:p>
            <a:pPr lvl="0" algn="just">
              <a:spcAft>
                <a:spcPts val="0"/>
              </a:spcAft>
              <a:tabLst>
                <a:tab pos="457200" algn="l"/>
              </a:tabLst>
            </a:pPr>
            <a:endParaRPr lang="ru-RU" dirty="0" smtClean="0">
              <a:latin typeface="Times New Roman" panose="02020603050405020304" pitchFamily="18" charset="0"/>
              <a:ea typeface="Times New Roman" panose="02020603050405020304" pitchFamily="18" charset="0"/>
            </a:endParaRPr>
          </a:p>
          <a:p>
            <a:pPr lvl="0" algn="just">
              <a:spcAft>
                <a:spcPts val="0"/>
              </a:spcAft>
              <a:tabLst>
                <a:tab pos="457200" algn="l"/>
              </a:tabLst>
            </a:pPr>
            <a:r>
              <a:rPr lang="ru-RU" dirty="0" smtClean="0">
                <a:latin typeface="Times New Roman" panose="02020603050405020304" pitchFamily="18" charset="0"/>
                <a:ea typeface="Times New Roman" panose="02020603050405020304" pitchFamily="18" charset="0"/>
              </a:rPr>
              <a:t>Берите </a:t>
            </a:r>
            <a:r>
              <a:rPr lang="ru-RU" dirty="0">
                <a:latin typeface="Times New Roman" panose="02020603050405020304" pitchFamily="18" charset="0"/>
                <a:ea typeface="Times New Roman" panose="02020603050405020304" pitchFamily="18" charset="0"/>
              </a:rPr>
              <a:t>грудного ребенка на руки как можно чаще. И особенно, когда он плачет, так как плач - единственное средство привлечь к себе внимание. Когда он плачет, это значит, что он о чем-то просит, и оставить его просьбу без ответа - значит лишить его с самого начала общения. Общение ребенка с матерью, и особенно тактильное общение, очень важно для его умственного развития.</a:t>
            </a:r>
          </a:p>
        </p:txBody>
      </p:sp>
      <p:sp>
        <p:nvSpPr>
          <p:cNvPr id="9" name="Заголовок 1"/>
          <p:cNvSpPr txBox="1">
            <a:spLocks/>
          </p:cNvSpPr>
          <p:nvPr/>
        </p:nvSpPr>
        <p:spPr>
          <a:xfrm>
            <a:off x="467544" y="476672"/>
            <a:ext cx="6264696" cy="157504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2800" dirty="0"/>
              <a:t>1.	НЕ ИЗБАЛУЕМ ЛИ МЫ РЕБЕНКА, ЕСЛИ БУДЕМ ЧАСТО БРАТЬ ЕГО НА РУКИ?</a:t>
            </a:r>
          </a:p>
        </p:txBody>
      </p:sp>
    </p:spTree>
    <p:extLst>
      <p:ext uri="{BB962C8B-B14F-4D97-AF65-F5344CB8AC3E}">
        <p14:creationId xmlns:p14="http://schemas.microsoft.com/office/powerpoint/2010/main" xmlns="" val="2921963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09599" y="609600"/>
            <a:ext cx="6770713" cy="1451248"/>
          </a:xfrm>
        </p:spPr>
        <p:txBody>
          <a:bodyPr>
            <a:normAutofit fontScale="90000"/>
          </a:bodyPr>
          <a:lstStyle/>
          <a:p>
            <a:pPr marL="342900" lvl="0" indent="-342900">
              <a:spcAft>
                <a:spcPts val="0"/>
              </a:spcAft>
              <a:tabLst>
                <a:tab pos="457200" algn="l"/>
              </a:tabLst>
            </a:pPr>
            <a:r>
              <a:rPr lang="ru-RU" dirty="0">
                <a:latin typeface="Times New Roman" panose="02020603050405020304" pitchFamily="18" charset="0"/>
                <a:ea typeface="Times New Roman" panose="02020603050405020304" pitchFamily="18" charset="0"/>
              </a:rPr>
              <a:t>ЧТО ДЕЛАТЬ, ЕСЛИ РЕБЕНОК НЕ ХОЧЕТ ЗАСЫПАТЬ ОДИН?</a:t>
            </a:r>
            <a:br>
              <a:rPr lang="ru-RU" dirty="0">
                <a:latin typeface="Times New Roman" panose="02020603050405020304" pitchFamily="18" charset="0"/>
                <a:ea typeface="Times New Roman" panose="02020603050405020304" pitchFamily="18" charset="0"/>
              </a:rPr>
            </a:br>
            <a:endParaRPr lang="ru-RU" dirty="0"/>
          </a:p>
        </p:txBody>
      </p:sp>
      <p:sp>
        <p:nvSpPr>
          <p:cNvPr id="4" name="TextBox 3"/>
          <p:cNvSpPr txBox="1"/>
          <p:nvPr/>
        </p:nvSpPr>
        <p:spPr>
          <a:xfrm>
            <a:off x="395536" y="1916832"/>
            <a:ext cx="6552728" cy="3416320"/>
          </a:xfrm>
          <a:prstGeom prst="rect">
            <a:avLst/>
          </a:prstGeom>
          <a:noFill/>
        </p:spPr>
        <p:txBody>
          <a:bodyPr wrap="square" rtlCol="0">
            <a:spAutoFit/>
          </a:bodyPr>
          <a:lstStyle/>
          <a:p>
            <a:pPr marL="457200" algn="just">
              <a:spcAft>
                <a:spcPts val="0"/>
              </a:spcAft>
            </a:pPr>
            <a:r>
              <a:rPr lang="ru-RU">
                <a:latin typeface="Times New Roman" panose="02020603050405020304" pitchFamily="18" charset="0"/>
                <a:ea typeface="Times New Roman" panose="02020603050405020304" pitchFamily="18" charset="0"/>
              </a:rPr>
              <a:t>Мама может посидеть рядом с ребенком, пока он не уснет. В течение этого короткого времени он спокоен и очень восприимчив. Поэтому, если вы споете ему песенку или почитаете сказку, это окажет положительное эмоциональное влияние на ребенка. Возможно, что ребенок боится засыпать из-за возможного ночного кошмара. Чтобы предотвратить такие последствия, имеет смысл обеспечить большую эмоциональную безопасность: оставить приоткрытую дверь, включенный ночник, тихо играющую музыку. Бывает, что ребенок просыпается ночью от какого-то кошмара и прибегает в комнату родителей. В этом случае позвольте ему остаток ночи спать вместе с вами.</a:t>
            </a:r>
          </a:p>
        </p:txBody>
      </p:sp>
      <p:pic>
        <p:nvPicPr>
          <p:cNvPr id="10" name="Рисунок 9"/>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5850396" y="4797152"/>
            <a:ext cx="3059832" cy="2193038"/>
          </a:xfrm>
          <a:prstGeom prst="rect">
            <a:avLst/>
          </a:prstGeom>
        </p:spPr>
      </p:pic>
    </p:spTree>
    <p:extLst>
      <p:ext uri="{BB962C8B-B14F-4D97-AF65-F5344CB8AC3E}">
        <p14:creationId xmlns:p14="http://schemas.microsoft.com/office/powerpoint/2010/main" xmlns="" val="2802574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6686568" cy="1143000"/>
          </a:xfrm>
        </p:spPr>
        <p:txBody>
          <a:bodyPr>
            <a:noAutofit/>
          </a:bodyPr>
          <a:lstStyle/>
          <a:p>
            <a:r>
              <a:rPr lang="ru-RU" sz="2400" dirty="0" smtClean="0"/>
              <a:t>КАК </a:t>
            </a:r>
            <a:r>
              <a:rPr lang="ru-RU" sz="2400" dirty="0"/>
              <a:t>ВЕСТИ СЕБЯ, КОГДА РЕБЕНКУ СНИТСЯ ЧТО-ТО СТРАШНОЕ?</a:t>
            </a:r>
          </a:p>
        </p:txBody>
      </p:sp>
      <p:sp>
        <p:nvSpPr>
          <p:cNvPr id="3" name="Объект 2"/>
          <p:cNvSpPr>
            <a:spLocks noGrp="1"/>
          </p:cNvSpPr>
          <p:nvPr>
            <p:ph idx="1"/>
          </p:nvPr>
        </p:nvSpPr>
        <p:spPr>
          <a:xfrm>
            <a:off x="97244" y="1772816"/>
            <a:ext cx="7139136" cy="3888431"/>
          </a:xfrm>
        </p:spPr>
        <p:txBody>
          <a:bodyPr/>
          <a:lstStyle/>
          <a:p>
            <a:pPr marL="457200" algn="just"/>
            <a:r>
              <a:rPr lang="ru-RU" dirty="0">
                <a:latin typeface="Times New Roman" panose="02020603050405020304" pitchFamily="18" charset="0"/>
                <a:ea typeface="Times New Roman" panose="02020603050405020304" pitchFamily="18" charset="0"/>
              </a:rPr>
              <a:t>Обычно ребенок крепко спит, но при этом он может лежать с открытыми глазами, говорить, кричать, двигаться. Не старайтесь его разбудить в это время. Возьмите на руки, обнимите его, через короткое время он возвращается к нормальному сну. Дети в возрасте от трех до шести лет особенно подвержены этому и могут испытывать ночные кошмары 1-2 раза в неделю. Если это бывает чаще, обратитесь к специалистам.</a:t>
            </a:r>
          </a:p>
          <a:p>
            <a:endParaRPr lang="ru-RU" dirty="0"/>
          </a:p>
        </p:txBody>
      </p:sp>
    </p:spTree>
    <p:extLst>
      <p:ext uri="{BB962C8B-B14F-4D97-AF65-F5344CB8AC3E}">
        <p14:creationId xmlns:p14="http://schemas.microsoft.com/office/powerpoint/2010/main" xmlns="" val="58679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57808"/>
            <a:ext cx="6686568" cy="1143000"/>
          </a:xfrm>
        </p:spPr>
        <p:txBody>
          <a:bodyPr>
            <a:noAutofit/>
          </a:bodyPr>
          <a:lstStyle/>
          <a:p>
            <a:pPr lvl="0" algn="just">
              <a:spcAft>
                <a:spcPts val="0"/>
              </a:spcAft>
              <a:tabLst>
                <a:tab pos="457200" algn="l"/>
              </a:tabLst>
            </a:pPr>
            <a:r>
              <a:rPr lang="ru-RU" sz="2000" dirty="0">
                <a:latin typeface="Times New Roman" panose="02020603050405020304" pitchFamily="18" charset="0"/>
                <a:ea typeface="Times New Roman" panose="02020603050405020304" pitchFamily="18" charset="0"/>
              </a:rPr>
              <a:t>КАК СПРАВИТЬСЯ С НЕЖЕЛАНИЕМ РЕБЕНКА ЛОЖИТЬСЯ СПАТЬ?</a:t>
            </a:r>
            <a:endParaRPr lang="ru-RU" sz="2000" dirty="0">
              <a:effectLst/>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a:xfrm>
            <a:off x="24036" y="1515666"/>
            <a:ext cx="7344816" cy="4525963"/>
          </a:xfrm>
        </p:spPr>
        <p:txBody>
          <a:bodyPr>
            <a:normAutofit/>
          </a:bodyPr>
          <a:lstStyle/>
          <a:p>
            <a:pPr marL="457200" algn="just"/>
            <a:r>
              <a:rPr lang="ru-RU" dirty="0">
                <a:latin typeface="Times New Roman" panose="02020603050405020304" pitchFamily="18" charset="0"/>
                <a:ea typeface="Times New Roman" panose="02020603050405020304" pitchFamily="18" charset="0"/>
              </a:rPr>
              <a:t>Прежде всего необходимо понять, почему он не хочет ложиться спать. Ребенок, например, может плакать и капризничать, потому что он плохо себя чувствует, голоден, а может быть, ему просто нужно снять напряжение, накопившееся за день. Старайтесь сделать укладывание спать церемонией. Например, читайте ребенку книжку или пойте определенную песню, предназначенную только для этого случая, или ведите разговор о том, что происходило днем. Главное, выработать у ребенка определенную модель поведения (условный рефлекс). Например, заканчиваете разговор о дне вопросами: "Что ты делал перед тем, как лечь спать?" и "Что ты собираешься делать сейчас?" Когда ребенок ответит на эти вопросы, пожелайте ему спокойной ночи, но так, чтобы это прозвучало как незыблемое правило (например: "А теперь спокойной ночи, спи до самого утра").</a:t>
            </a:r>
          </a:p>
          <a:p>
            <a:endParaRPr lang="ru-RU" dirty="0"/>
          </a:p>
        </p:txBody>
      </p:sp>
    </p:spTree>
    <p:extLst>
      <p:ext uri="{BB962C8B-B14F-4D97-AF65-F5344CB8AC3E}">
        <p14:creationId xmlns:p14="http://schemas.microsoft.com/office/powerpoint/2010/main" xmlns="" val="331461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700" dirty="0" smtClean="0"/>
              <a:t>ЧТО </a:t>
            </a:r>
            <a:r>
              <a:rPr lang="ru-RU" sz="2700" dirty="0"/>
              <a:t>ДЕЛАТЬ, ЕСЛИ КОРМЛЕНИЕ РЕБЕНКА ПРЕВРАТИЛОСЬ В АД?</a:t>
            </a:r>
          </a:p>
        </p:txBody>
      </p:sp>
      <p:sp>
        <p:nvSpPr>
          <p:cNvPr id="3" name="Объект 2"/>
          <p:cNvSpPr>
            <a:spLocks noGrp="1"/>
          </p:cNvSpPr>
          <p:nvPr>
            <p:ph idx="1"/>
          </p:nvPr>
        </p:nvSpPr>
        <p:spPr>
          <a:xfrm>
            <a:off x="179512" y="1556792"/>
            <a:ext cx="7992888" cy="4896544"/>
          </a:xfrm>
        </p:spPr>
        <p:txBody>
          <a:bodyPr>
            <a:normAutofit fontScale="92500" lnSpcReduction="20000"/>
          </a:bodyPr>
          <a:lstStyle/>
          <a:p>
            <a:pPr marL="457200"/>
            <a:r>
              <a:rPr lang="ru-RU" dirty="0">
                <a:latin typeface="Times New Roman" panose="02020603050405020304" pitchFamily="18" charset="0"/>
                <a:ea typeface="Times New Roman" panose="02020603050405020304" pitchFamily="18" charset="0"/>
              </a:rPr>
              <a:t>Обычно трудности с едой возникают после двух-трехлетнего возраста. Именно с этого времени у ребенка происходит естественное снижение аппетита, а главное, ребенок становится личностью и начинает требовать к себе уважения. Ведь у него, как и у каждого человека, свой уникальный набор пищевых вкусов и привычек. Попытки родителей решить эту проблему силовым или обманным путем приводят к неприятным ситуациям. Поэтому главное условие - не создавать трагедий из плохих пищевых привычек ребенка. Не ведите вообще никаких разговоров с ребенком о проблемах с едой. Любое дополнительное внимание, даже негативно окрашенное, будет закреплять плохие пищевые привычки. Старайтесь делать процесс приема пищи как можно более спокойным, не вносите в него элементов </a:t>
            </a:r>
            <a:r>
              <a:rPr lang="ru-RU" dirty="0" err="1">
                <a:latin typeface="Times New Roman" panose="02020603050405020304" pitchFamily="18" charset="0"/>
                <a:ea typeface="Times New Roman" panose="02020603050405020304" pitchFamily="18" charset="0"/>
              </a:rPr>
              <a:t>соревновательности</a:t>
            </a:r>
            <a:r>
              <a:rPr lang="ru-RU" dirty="0">
                <a:latin typeface="Times New Roman" panose="02020603050405020304" pitchFamily="18" charset="0"/>
                <a:ea typeface="Times New Roman" panose="02020603050405020304" pitchFamily="18" charset="0"/>
              </a:rPr>
              <a:t>, не растягивайте еду больше, чем на 30 минут. Учитывайте индивидуальные особенности ребенка. Например, некоторые дети лучше едят после прогулки, некоторые - после купания и т.д. Не заставляйте вашего ребенка есть, когда он не хочет. Попытайтесь несколько раз спокойно убедить ребенка поесть, но примите во внимание окончательный отказ, не заталкивайте еду в рот ребенку. Это может только усугубить проблему приема пищи. Если ваш ребенок повторно отказывается от еды или ест, на ваш взгляд, слишком мало, предложите ему маленькие порции или то, что он любит больше всего. Сначала делайте все, что возможно, чтобы ваш ребенок ел с удовольствием и по своей инициативе. Если эта цель достигнута, можно обратить больше внимания на состав и количество пищи. </a:t>
            </a:r>
          </a:p>
          <a:p>
            <a:endParaRPr lang="ru-RU" dirty="0"/>
          </a:p>
        </p:txBody>
      </p:sp>
    </p:spTree>
    <p:extLst>
      <p:ext uri="{BB962C8B-B14F-4D97-AF65-F5344CB8AC3E}">
        <p14:creationId xmlns:p14="http://schemas.microsoft.com/office/powerpoint/2010/main" xmlns="" val="3342155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КАК ПОВЛИЯТЬ НА АГРЕССИВНОСТЬ ИЛИ ЗАСТЕНЧИВОСТЬ РЕБЕНКА?</a:t>
            </a:r>
            <a:br>
              <a:rPr lang="ru-RU" dirty="0"/>
            </a:br>
            <a:endParaRPr lang="ru-RU" dirty="0"/>
          </a:p>
        </p:txBody>
      </p:sp>
      <p:sp>
        <p:nvSpPr>
          <p:cNvPr id="3" name="Объект 2"/>
          <p:cNvSpPr>
            <a:spLocks noGrp="1"/>
          </p:cNvSpPr>
          <p:nvPr>
            <p:ph idx="1"/>
          </p:nvPr>
        </p:nvSpPr>
        <p:spPr/>
        <p:txBody>
          <a:bodyPr/>
          <a:lstStyle/>
          <a:p>
            <a:r>
              <a:rPr lang="ru-RU" dirty="0"/>
              <a:t>Нужно иметь в виду, что агрессивность или застенчивость - это нормальные индивидуальные особенности человека. Поэтому следует принимать ребенка таким, какой он есть. Если же речь идет о чрезмерной агрессивности или чрезмерной застенчивости в поведении ребенка, когда это препятствует общению со сверстниками или взрослыми, тогда очень осторожно следует корректировать такие проявления характера. Если ваш ребенок агрессивен (регулярно доводит других детей до слез, мешает всем собравшимся членам семьи, требуя постоянного внимания к себе):</a:t>
            </a:r>
          </a:p>
        </p:txBody>
      </p:sp>
    </p:spTree>
    <p:extLst>
      <p:ext uri="{BB962C8B-B14F-4D97-AF65-F5344CB8AC3E}">
        <p14:creationId xmlns:p14="http://schemas.microsoft.com/office/powerpoint/2010/main" xmlns="" val="2817627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332656"/>
            <a:ext cx="7272808" cy="6192688"/>
          </a:xfrm>
        </p:spPr>
        <p:txBody>
          <a:bodyPr>
            <a:normAutofit fontScale="92500"/>
          </a:bodyPr>
          <a:lstStyle/>
          <a:p>
            <a:endParaRPr lang="ru-RU" dirty="0"/>
          </a:p>
          <a:p>
            <a:pPr lvl="1"/>
            <a:r>
              <a:rPr lang="ru-RU" dirty="0"/>
              <a:t>покажите, что вы осуждаете то, что произошло в данной ситуации, но не осуждаете самого ребенка;</a:t>
            </a:r>
          </a:p>
          <a:p>
            <a:pPr lvl="1"/>
            <a:r>
              <a:rPr lang="ru-RU" dirty="0"/>
              <a:t>научите ребенка уважать права и потребности других людей. Например, воссоздайте в игре ситуацию, где ваш ребенок проявил неоправданную агрессивность, и затем предложите более подходящее ее разрешение. Например, ребенок с силой отобрал у сверстника игрушку. В вашем обыгрывании ситуации вы в роли вашего ребенка вежливо просите разрешения поиграть с этой игрушкой. Если разрешение не получено, вежливо попытайтесь найти компромисс (например, поиграть с игрушкой несколько минут). Если это не удастся, то вам придется найти для игры что-нибудь другое;</a:t>
            </a:r>
          </a:p>
          <a:p>
            <a:pPr lvl="1"/>
            <a:r>
              <a:rPr lang="ru-RU" dirty="0"/>
              <a:t>прогнозируйте развитие напряженных ситуаций и дайте о них знать вашему ребенку. Обсудите с ребенком ситуацию и предположительное поведение в этой ситуации. Избегайте обвинительного тона. Просто объясните, что необходимо сделать для более благоприятного развития ситуации. Агрессивные дети обычно сначала действуют, потом думают. Поэтому такая подготовительная стратегия поможет сгладить агрессивность ребенка;</a:t>
            </a:r>
          </a:p>
          <a:p>
            <a:pPr lvl="1"/>
            <a:r>
              <a:rPr lang="ru-RU" dirty="0"/>
              <a:t>если на ваших глазах ваш ребенок нарушает права другого, без колебаний вмешайтесь и разберитесь в ситуации;</a:t>
            </a:r>
          </a:p>
          <a:p>
            <a:pPr lvl="1"/>
            <a:r>
              <a:rPr lang="ru-RU" dirty="0"/>
              <a:t>всегда поощряйте проявление самоконтроля, самодисциплины, чувства справедливости.</a:t>
            </a:r>
          </a:p>
          <a:p>
            <a:endParaRPr lang="ru-RU" dirty="0"/>
          </a:p>
        </p:txBody>
      </p:sp>
    </p:spTree>
    <p:extLst>
      <p:ext uri="{BB962C8B-B14F-4D97-AF65-F5344CB8AC3E}">
        <p14:creationId xmlns:p14="http://schemas.microsoft.com/office/powerpoint/2010/main" xmlns="" val="3842571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7416823" cy="1728192"/>
          </a:xfrm>
        </p:spPr>
        <p:txBody>
          <a:bodyPr>
            <a:noAutofit/>
          </a:bodyPr>
          <a:lstStyle/>
          <a:p>
            <a:pPr marL="457200">
              <a:spcAft>
                <a:spcPts val="0"/>
              </a:spcAft>
            </a:pPr>
            <a:r>
              <a:rPr lang="ru-RU" sz="2400" dirty="0">
                <a:latin typeface="Times New Roman" panose="02020603050405020304" pitchFamily="18" charset="0"/>
                <a:ea typeface="Times New Roman" panose="02020603050405020304" pitchFamily="18" charset="0"/>
              </a:rPr>
              <a:t>Если ваш ребенок чрезмерно застенчив (им постоянно управляет другой ребенок, он избегает общения со взрослыми, отказывается выходить из комнаты, когда кто-то приходит и хочет его видеть):</a:t>
            </a:r>
            <a:br>
              <a:rPr lang="ru-RU" sz="2400" dirty="0">
                <a:latin typeface="Times New Roman" panose="02020603050405020304" pitchFamily="18" charset="0"/>
                <a:ea typeface="Times New Roman" panose="02020603050405020304" pitchFamily="18" charset="0"/>
              </a:rPr>
            </a:br>
            <a:endParaRPr lang="ru-RU" sz="2400" dirty="0"/>
          </a:p>
        </p:txBody>
      </p:sp>
      <p:sp>
        <p:nvSpPr>
          <p:cNvPr id="3" name="Объект 2"/>
          <p:cNvSpPr>
            <a:spLocks noGrp="1"/>
          </p:cNvSpPr>
          <p:nvPr>
            <p:ph idx="1"/>
          </p:nvPr>
        </p:nvSpPr>
        <p:spPr>
          <a:xfrm>
            <a:off x="0" y="1556792"/>
            <a:ext cx="8820472" cy="5301208"/>
          </a:xfrm>
        </p:spPr>
        <p:txBody>
          <a:bodyPr>
            <a:normAutofit lnSpcReduction="10000"/>
          </a:bodyPr>
          <a:lstStyle/>
          <a:p>
            <a:endParaRPr lang="ru-RU" dirty="0"/>
          </a:p>
          <a:p>
            <a:pPr lvl="1"/>
            <a:r>
              <a:rPr lang="ru-RU" dirty="0"/>
              <a:t>не стыдите ребенка за его робость, застенчивое поведение. Обсудите конкретную ситуацию, в которой ребенок проявил застенчивость, например, он не смог принять участие в детской игре. Сыграйте с ребенком в эту игру, убедите его, что он проявил бы себя в ней вполне достойно;</a:t>
            </a:r>
          </a:p>
          <a:p>
            <a:pPr lvl="1"/>
            <a:r>
              <a:rPr lang="ru-RU" dirty="0"/>
              <a:t>больше занимайтесь с ребенком, чтобы он имел как можно больше опыта в различных играх и постоянно укреплял уверенность в себе. Предложите застенчивому ребенку в ролевой игре играть роль более уверенного ребенка;</a:t>
            </a:r>
          </a:p>
          <a:p>
            <a:pPr lvl="1"/>
            <a:r>
              <a:rPr lang="ru-RU" dirty="0"/>
              <a:t>поддерживайте усилия ребенка в стремлении быть более независимым и настойчивым. Но акцент должен стоять на поступке, а не на самом ребенке;</a:t>
            </a:r>
          </a:p>
          <a:p>
            <a:pPr lvl="1"/>
            <a:r>
              <a:rPr lang="ru-RU" dirty="0"/>
              <a:t>по возможности облегчайте ребенку потенциальные трудности. Перед ситуацией, которая может стать для вашего ребенка стрессовой, обговорите с ним стратегию поведения, подготовьте его и помогите приспособиться к ситуации прежде, чем оставите его одного;</a:t>
            </a:r>
          </a:p>
          <a:p>
            <a:pPr lvl="1"/>
            <a:r>
              <a:rPr lang="ru-RU" dirty="0"/>
              <a:t>тактично вмешайтесь в ситуацию, когда, на ваш взгляд, другой ребенок подавляет вашего. Ни в коем случае не входите в роль ястреба, наблюдающего за добычей. Этим вы только усугубите неуверенность в себе ребенка. Дети младше шести лет нуждаются в помощи взрослого для разрешения конфликтных ситуаций.</a:t>
            </a:r>
          </a:p>
          <a:p>
            <a:endParaRPr lang="ru-RU" dirty="0"/>
          </a:p>
        </p:txBody>
      </p:sp>
    </p:spTree>
    <p:extLst>
      <p:ext uri="{BB962C8B-B14F-4D97-AF65-F5344CB8AC3E}">
        <p14:creationId xmlns:p14="http://schemas.microsoft.com/office/powerpoint/2010/main" xmlns="" val="4105621367"/>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851</TotalTime>
  <Words>2058</Words>
  <Application>Microsoft Office PowerPoint</Application>
  <PresentationFormat>Экран (4:3)</PresentationFormat>
  <Paragraphs>85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Аспект</vt:lpstr>
      <vt:lpstr> ЧТО ВОЛНУЕТ РОДИТЕЛЕЙ В ВОСПИТАНИИ РЕБЕНКА ОТ РОЖДЕНИЯ ДО ШЕСТИ ЛЕТ (ОТВЕТЫ НА ВОПРОСЫ РОДИТЕЛЕЙ) </vt:lpstr>
      <vt:lpstr>Слайд 2</vt:lpstr>
      <vt:lpstr>ЧТО ДЕЛАТЬ, ЕСЛИ РЕБЕНОК НЕ ХОЧЕТ ЗАСЫПАТЬ ОДИН? </vt:lpstr>
      <vt:lpstr>КАК ВЕСТИ СЕБЯ, КОГДА РЕБЕНКУ СНИТСЯ ЧТО-ТО СТРАШНОЕ?</vt:lpstr>
      <vt:lpstr>КАК СПРАВИТЬСЯ С НЕЖЕЛАНИЕМ РЕБЕНКА ЛОЖИТЬСЯ СПАТЬ?</vt:lpstr>
      <vt:lpstr>ЧТО ДЕЛАТЬ, ЕСЛИ КОРМЛЕНИЕ РЕБЕНКА ПРЕВРАТИЛОСЬ В АД?</vt:lpstr>
      <vt:lpstr>КАК ПОВЛИЯТЬ НА АГРЕССИВНОСТЬ ИЛИ ЗАСТЕНЧИВОСТЬ РЕБЕНКА? </vt:lpstr>
      <vt:lpstr>Слайд 8</vt:lpstr>
      <vt:lpstr>Если ваш ребенок чрезмерно застенчив (им постоянно управляет другой ребенок, он избегает общения со взрослыми, отказывается выходить из комнаты, когда кто-то приходит и хочет его видеть): </vt:lpstr>
      <vt:lpstr>КАК НАКАЗЫВАТЬ РЕБЕНКА?</vt:lpstr>
      <vt:lpstr>ЧТО ЛУЧШЕ: ХВАЛИТЬ РЕБЕНКА ИЛИ КРИТИКОВАТЬ?</vt:lpstr>
      <vt:lpstr>ПОЧЕМУ РЕБЕНОК ТРЕБУЕТ, ЧТОБЫ ЕМУ ЧИТАЛИ ОДНУ И ТУ ЖЕ КНИГУ ПО МНОГУ РАЗ ПОДРЯД? </vt:lpstr>
      <vt:lpstr>КАК БОРОТЬСЯ С ДЕТСКИМИ СТРАХАМИ? </vt:lpstr>
      <vt:lpstr>Слайд 14</vt:lpstr>
      <vt:lpstr>Слайд 15</vt:lpstr>
      <vt:lpstr>Слайд 16</vt:lpstr>
      <vt:lpstr>ЛИТЕРАТУРА</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Психологическая готовность ребенка к школе. Что это такое.</dc:title>
  <dc:creator>cab44</dc:creator>
  <cp:lastModifiedBy>DS-14</cp:lastModifiedBy>
  <cp:revision>43</cp:revision>
  <dcterms:created xsi:type="dcterms:W3CDTF">2012-12-19T13:07:47Z</dcterms:created>
  <dcterms:modified xsi:type="dcterms:W3CDTF">2020-06-29T05:26:38Z</dcterms:modified>
</cp:coreProperties>
</file>